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5"/>
  </p:notesMasterIdLst>
  <p:handoutMasterIdLst>
    <p:handoutMasterId r:id="rId66"/>
  </p:handoutMasterIdLst>
  <p:sldIdLst>
    <p:sldId id="349" r:id="rId3"/>
    <p:sldId id="293" r:id="rId4"/>
    <p:sldId id="346" r:id="rId5"/>
    <p:sldId id="672" r:id="rId6"/>
    <p:sldId id="673" r:id="rId7"/>
    <p:sldId id="674" r:id="rId8"/>
    <p:sldId id="675" r:id="rId9"/>
    <p:sldId id="676" r:id="rId10"/>
    <p:sldId id="350" r:id="rId11"/>
    <p:sldId id="678" r:id="rId12"/>
    <p:sldId id="679" r:id="rId13"/>
    <p:sldId id="680" r:id="rId14"/>
    <p:sldId id="681" r:id="rId15"/>
    <p:sldId id="351" r:id="rId16"/>
    <p:sldId id="683" r:id="rId17"/>
    <p:sldId id="684" r:id="rId18"/>
    <p:sldId id="685" r:id="rId19"/>
    <p:sldId id="686" r:id="rId20"/>
    <p:sldId id="352" r:id="rId21"/>
    <p:sldId id="689" r:id="rId22"/>
    <p:sldId id="690" r:id="rId23"/>
    <p:sldId id="691" r:id="rId24"/>
    <p:sldId id="692" r:id="rId25"/>
    <p:sldId id="693" r:id="rId26"/>
    <p:sldId id="694" r:id="rId27"/>
    <p:sldId id="695" r:id="rId28"/>
    <p:sldId id="696" r:id="rId29"/>
    <p:sldId id="697" r:id="rId30"/>
    <p:sldId id="698" r:id="rId31"/>
    <p:sldId id="699" r:id="rId32"/>
    <p:sldId id="700" r:id="rId33"/>
    <p:sldId id="445" r:id="rId34"/>
    <p:sldId id="705" r:id="rId36"/>
    <p:sldId id="706" r:id="rId37"/>
    <p:sldId id="707" r:id="rId38"/>
    <p:sldId id="708" r:id="rId39"/>
    <p:sldId id="709" r:id="rId40"/>
    <p:sldId id="710" r:id="rId41"/>
    <p:sldId id="711" r:id="rId42"/>
    <p:sldId id="712" r:id="rId43"/>
    <p:sldId id="713" r:id="rId44"/>
    <p:sldId id="714" r:id="rId45"/>
    <p:sldId id="715" r:id="rId46"/>
    <p:sldId id="716" r:id="rId47"/>
    <p:sldId id="717" r:id="rId48"/>
    <p:sldId id="718" r:id="rId49"/>
    <p:sldId id="719" r:id="rId50"/>
    <p:sldId id="720" r:id="rId51"/>
    <p:sldId id="721" r:id="rId52"/>
    <p:sldId id="722" r:id="rId53"/>
    <p:sldId id="723" r:id="rId54"/>
    <p:sldId id="724" r:id="rId55"/>
    <p:sldId id="660" r:id="rId56"/>
    <p:sldId id="728" r:id="rId57"/>
    <p:sldId id="729" r:id="rId58"/>
    <p:sldId id="730" r:id="rId59"/>
    <p:sldId id="731" r:id="rId60"/>
    <p:sldId id="732" r:id="rId61"/>
    <p:sldId id="733" r:id="rId62"/>
    <p:sldId id="734" r:id="rId63"/>
    <p:sldId id="735" r:id="rId64"/>
    <p:sldId id="353" r:id="rId65"/>
  </p:sldIdLst>
  <p:sldSz cx="12192000" cy="6858000"/>
  <p:notesSz cx="6858000" cy="9144000"/>
  <p:custDataLst>
    <p:tags r:id="rId7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4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6D3"/>
    <a:srgbClr val="269FD3"/>
    <a:srgbClr val="0C86B6"/>
    <a:srgbClr val="FFCCCC"/>
    <a:srgbClr val="FF9900"/>
    <a:srgbClr val="6666FF"/>
    <a:srgbClr val="9900FF"/>
    <a:srgbClr val="9933FF"/>
    <a:srgbClr val="366092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2" y="173"/>
      </p:cViewPr>
      <p:guideLst>
        <p:guide orient="horz" pos="2324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0" Type="http://schemas.openxmlformats.org/officeDocument/2006/relationships/tags" Target="tags/tag135.xml"/><Relationship Id="rId7" Type="http://schemas.openxmlformats.org/officeDocument/2006/relationships/slide" Target="slides/slide5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handoutMaster" Target="handoutMasters/handoutMaster1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0D03E-A00B-4148-B7C4-0A80716CBB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66F0-F63C-4B25-9331-7DFBF70FDB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3279-6BF8-46AE-A013-2EBBD1BE22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486A-523A-4169-A026-E9B7C8D197E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535486A-523A-4169-A026-E9B7C8D197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535486A-523A-4169-A026-E9B7C8D197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73025" y="739140"/>
            <a:ext cx="7915275" cy="762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3025" y="354330"/>
            <a:ext cx="8288655" cy="384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介绍</a:t>
            </a:r>
            <a:r>
              <a:rPr lang="en-US" altLang="zh-CN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整体结构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环境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解决强化学习问题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动态规划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蒙特卡罗</a:t>
            </a:r>
            <a:endParaRPr lang="zh-CN" altLang="en-US" sz="2000" b="1" kern="12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338811" y="8299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8987-91E6-4C67-A68C-FC6E7982C752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3314-406F-4B24-930B-8A8F20E77E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64CF-1DB2-4D4E-8540-3E4B36719D7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7F3B-30DA-4B9B-8D18-BD6E1D86FFE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20A5A-CCD8-409A-AB4C-A478FD21F71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A5CC-AECD-4233-988E-9C9299CE12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73025" y="739140"/>
            <a:ext cx="7739380" cy="762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1302741" y="84008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2" name="TextBox 15"/>
          <p:cNvSpPr txBox="1"/>
          <p:nvPr userDrawn="1">
            <p:custDataLst>
              <p:tags r:id="rId3"/>
            </p:custDataLst>
          </p:nvPr>
        </p:nvSpPr>
        <p:spPr>
          <a:xfrm>
            <a:off x="73025" y="354330"/>
            <a:ext cx="8288655" cy="384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介绍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en-US" altLang="zh-CN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整体</a:t>
            </a:r>
            <a:r>
              <a:rPr lang="zh-CN" altLang="en-US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结构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环境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解决强化学习问题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动态规划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蒙特卡罗</a:t>
            </a:r>
            <a:endParaRPr lang="zh-CN" altLang="en-US" sz="2000" b="1" kern="12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 flipV="1">
            <a:off x="73025" y="726440"/>
            <a:ext cx="7664450" cy="762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2397481" y="863576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2" name="TextBox 15"/>
          <p:cNvSpPr txBox="1"/>
          <p:nvPr userDrawn="1">
            <p:custDataLst>
              <p:tags r:id="rId3"/>
            </p:custDataLst>
          </p:nvPr>
        </p:nvSpPr>
        <p:spPr>
          <a:xfrm>
            <a:off x="73025" y="354330"/>
            <a:ext cx="8288655" cy="384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介绍</a:t>
            </a:r>
            <a:r>
              <a:rPr lang="en-US" altLang="zh-CN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整体结构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环境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解决强化学习问题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动态规划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蒙特卡罗</a:t>
            </a:r>
            <a:endParaRPr lang="zh-CN" altLang="en-US" sz="2000" b="1" kern="12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72898" y="739360"/>
            <a:ext cx="669170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3909416" y="839446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2" name="TextBox 15"/>
          <p:cNvSpPr txBox="1"/>
          <p:nvPr userDrawn="1">
            <p:custDataLst>
              <p:tags r:id="rId3"/>
            </p:custDataLst>
          </p:nvPr>
        </p:nvSpPr>
        <p:spPr>
          <a:xfrm>
            <a:off x="73025" y="354330"/>
            <a:ext cx="8288655" cy="384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介绍</a:t>
            </a:r>
            <a:r>
              <a:rPr lang="en-US" altLang="zh-CN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整体结构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环境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解决强化学习问题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动态规划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蒙特卡罗</a:t>
            </a:r>
            <a:endParaRPr lang="zh-CN" altLang="en-US" sz="2000" b="1" kern="12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72898" y="739360"/>
            <a:ext cx="669170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5776951" y="821666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2" name="TextBox 15"/>
          <p:cNvSpPr txBox="1"/>
          <p:nvPr userDrawn="1">
            <p:custDataLst>
              <p:tags r:id="rId3"/>
            </p:custDataLst>
          </p:nvPr>
        </p:nvSpPr>
        <p:spPr>
          <a:xfrm>
            <a:off x="73025" y="354330"/>
            <a:ext cx="8288655" cy="384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介绍</a:t>
            </a:r>
            <a:r>
              <a:rPr lang="en-US" altLang="zh-CN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整体结构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环境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解决强化学习问题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动态规划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蒙特卡罗</a:t>
            </a:r>
            <a:endParaRPr lang="zh-CN" altLang="en-US" sz="2000" b="1" kern="12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 bwMode="auto">
          <a:xfrm>
            <a:off x="0" y="739140"/>
            <a:ext cx="7955280" cy="762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6911696" y="84008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2" name="TextBox 15"/>
          <p:cNvSpPr txBox="1"/>
          <p:nvPr userDrawn="1">
            <p:custDataLst>
              <p:tags r:id="rId3"/>
            </p:custDataLst>
          </p:nvPr>
        </p:nvSpPr>
        <p:spPr>
          <a:xfrm>
            <a:off x="73025" y="354330"/>
            <a:ext cx="8288655" cy="384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000" b="1" kern="12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介绍</a:t>
            </a:r>
            <a:r>
              <a:rPr lang="en-US" altLang="zh-CN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整体结构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环境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解决强化学习问题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动态规划</a:t>
            </a:r>
            <a:r>
              <a:rPr lang="en-US" altLang="zh-CN" sz="2000" b="1" kern="12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lang="zh-CN" altLang="en-US" sz="2000" b="1" kern="1200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蒙特卡罗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33EB-063F-4D63-A402-718A06057984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51E7-F75D-4AA5-BB71-0C3D52630B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49EF3-9478-4275-BBE1-2BE3635C734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5A7F-EC20-4BA8-A62C-D8F3AF1471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4199-62FE-47FF-8A15-AC42A1175E4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73B-9BF6-4BD2-9345-3D928FF04A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tags" Target="../tags/tag18.xml"/><Relationship Id="rId4" Type="http://schemas.openxmlformats.org/officeDocument/2006/relationships/image" Target="../media/image16.png"/><Relationship Id="rId3" Type="http://schemas.openxmlformats.org/officeDocument/2006/relationships/tags" Target="../tags/tag17.xml"/><Relationship Id="rId2" Type="http://schemas.openxmlformats.org/officeDocument/2006/relationships/image" Target="../media/image15.png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tags" Target="../tags/tag21.xml"/><Relationship Id="rId2" Type="http://schemas.openxmlformats.org/officeDocument/2006/relationships/image" Target="../media/image19.png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3.png"/><Relationship Id="rId3" Type="http://schemas.openxmlformats.org/officeDocument/2006/relationships/tags" Target="../tags/tag24.xml"/><Relationship Id="rId2" Type="http://schemas.openxmlformats.org/officeDocument/2006/relationships/image" Target="../media/image22.png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6.png"/><Relationship Id="rId3" Type="http://schemas.openxmlformats.org/officeDocument/2006/relationships/tags" Target="../tags/tag27.xml"/><Relationship Id="rId2" Type="http://schemas.openxmlformats.org/officeDocument/2006/relationships/image" Target="../media/image25.png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9.png"/><Relationship Id="rId3" Type="http://schemas.openxmlformats.org/officeDocument/2006/relationships/tags" Target="../tags/tag30.xml"/><Relationship Id="rId2" Type="http://schemas.openxmlformats.org/officeDocument/2006/relationships/image" Target="../media/image28.png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2.png"/><Relationship Id="rId3" Type="http://schemas.openxmlformats.org/officeDocument/2006/relationships/tags" Target="../tags/tag33.xml"/><Relationship Id="rId2" Type="http://schemas.openxmlformats.org/officeDocument/2006/relationships/image" Target="../media/image31.png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image" Target="../media/image36.png"/><Relationship Id="rId7" Type="http://schemas.openxmlformats.org/officeDocument/2006/relationships/tags" Target="../tags/tag37.xml"/><Relationship Id="rId6" Type="http://schemas.openxmlformats.org/officeDocument/2006/relationships/image" Target="../media/image35.png"/><Relationship Id="rId5" Type="http://schemas.openxmlformats.org/officeDocument/2006/relationships/tags" Target="../tags/tag36.xml"/><Relationship Id="rId4" Type="http://schemas.openxmlformats.org/officeDocument/2006/relationships/image" Target="../media/image34.png"/><Relationship Id="rId3" Type="http://schemas.openxmlformats.org/officeDocument/2006/relationships/tags" Target="../tags/tag35.xml"/><Relationship Id="rId2" Type="http://schemas.openxmlformats.org/officeDocument/2006/relationships/image" Target="../media/image33.png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41.png"/><Relationship Id="rId17" Type="http://schemas.openxmlformats.org/officeDocument/2006/relationships/tags" Target="../tags/tag42.xml"/><Relationship Id="rId16" Type="http://schemas.openxmlformats.org/officeDocument/2006/relationships/image" Target="../media/image40.png"/><Relationship Id="rId15" Type="http://schemas.openxmlformats.org/officeDocument/2006/relationships/tags" Target="../tags/tag41.xml"/><Relationship Id="rId14" Type="http://schemas.openxmlformats.org/officeDocument/2006/relationships/image" Target="../media/image39.png"/><Relationship Id="rId13" Type="http://schemas.openxmlformats.org/officeDocument/2006/relationships/tags" Target="../tags/tag40.xml"/><Relationship Id="rId12" Type="http://schemas.openxmlformats.org/officeDocument/2006/relationships/image" Target="../media/image38.png"/><Relationship Id="rId11" Type="http://schemas.openxmlformats.org/officeDocument/2006/relationships/tags" Target="../tags/tag39.xml"/><Relationship Id="rId10" Type="http://schemas.openxmlformats.org/officeDocument/2006/relationships/image" Target="../media/image37.png"/><Relationship Id="rId1" Type="http://schemas.openxmlformats.org/officeDocument/2006/relationships/tags" Target="../tags/tag3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image" Target="../media/image45.png"/><Relationship Id="rId7" Type="http://schemas.openxmlformats.org/officeDocument/2006/relationships/tags" Target="../tags/tag46.xml"/><Relationship Id="rId6" Type="http://schemas.openxmlformats.org/officeDocument/2006/relationships/image" Target="../media/image44.png"/><Relationship Id="rId5" Type="http://schemas.openxmlformats.org/officeDocument/2006/relationships/tags" Target="../tags/tag45.xml"/><Relationship Id="rId4" Type="http://schemas.openxmlformats.org/officeDocument/2006/relationships/image" Target="../media/image43.png"/><Relationship Id="rId3" Type="http://schemas.openxmlformats.org/officeDocument/2006/relationships/tags" Target="../tags/tag44.xml"/><Relationship Id="rId2" Type="http://schemas.openxmlformats.org/officeDocument/2006/relationships/image" Target="../media/image42.pn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47.png"/><Relationship Id="rId11" Type="http://schemas.openxmlformats.org/officeDocument/2006/relationships/tags" Target="../tags/tag48.xml"/><Relationship Id="rId10" Type="http://schemas.openxmlformats.org/officeDocument/2006/relationships/image" Target="../media/image46.png"/><Relationship Id="rId1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51.png"/><Relationship Id="rId7" Type="http://schemas.openxmlformats.org/officeDocument/2006/relationships/tags" Target="../tags/tag52.xml"/><Relationship Id="rId6" Type="http://schemas.openxmlformats.org/officeDocument/2006/relationships/image" Target="../media/image50.png"/><Relationship Id="rId5" Type="http://schemas.openxmlformats.org/officeDocument/2006/relationships/tags" Target="../tags/tag51.xml"/><Relationship Id="rId4" Type="http://schemas.openxmlformats.org/officeDocument/2006/relationships/image" Target="../media/image49.png"/><Relationship Id="rId3" Type="http://schemas.openxmlformats.org/officeDocument/2006/relationships/tags" Target="../tags/tag50.xml"/><Relationship Id="rId2" Type="http://schemas.openxmlformats.org/officeDocument/2006/relationships/image" Target="../media/image48.png"/><Relationship Id="rId1" Type="http://schemas.openxmlformats.org/officeDocument/2006/relationships/tags" Target="../tags/tag49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3.png"/><Relationship Id="rId3" Type="http://schemas.openxmlformats.org/officeDocument/2006/relationships/tags" Target="../tags/tag54.xml"/><Relationship Id="rId2" Type="http://schemas.openxmlformats.org/officeDocument/2006/relationships/image" Target="../media/image52.png"/><Relationship Id="rId1" Type="http://schemas.openxmlformats.org/officeDocument/2006/relationships/tags" Target="../tags/tag53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image" Target="../media/image57.png"/><Relationship Id="rId7" Type="http://schemas.openxmlformats.org/officeDocument/2006/relationships/tags" Target="../tags/tag58.xml"/><Relationship Id="rId6" Type="http://schemas.openxmlformats.org/officeDocument/2006/relationships/image" Target="../media/image56.png"/><Relationship Id="rId5" Type="http://schemas.openxmlformats.org/officeDocument/2006/relationships/tags" Target="../tags/tag57.xml"/><Relationship Id="rId4" Type="http://schemas.openxmlformats.org/officeDocument/2006/relationships/image" Target="../media/image55.png"/><Relationship Id="rId3" Type="http://schemas.openxmlformats.org/officeDocument/2006/relationships/tags" Target="../tags/tag56.xml"/><Relationship Id="rId2" Type="http://schemas.openxmlformats.org/officeDocument/2006/relationships/image" Target="../media/image54.pn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59.png"/><Relationship Id="rId11" Type="http://schemas.openxmlformats.org/officeDocument/2006/relationships/tags" Target="../tags/tag60.xml"/><Relationship Id="rId10" Type="http://schemas.openxmlformats.org/officeDocument/2006/relationships/image" Target="../media/image58.png"/><Relationship Id="rId1" Type="http://schemas.openxmlformats.org/officeDocument/2006/relationships/tags" Target="../tags/tag55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63.png"/><Relationship Id="rId7" Type="http://schemas.openxmlformats.org/officeDocument/2006/relationships/tags" Target="../tags/tag64.xml"/><Relationship Id="rId6" Type="http://schemas.openxmlformats.org/officeDocument/2006/relationships/image" Target="../media/image62.png"/><Relationship Id="rId5" Type="http://schemas.openxmlformats.org/officeDocument/2006/relationships/tags" Target="../tags/tag63.xml"/><Relationship Id="rId4" Type="http://schemas.openxmlformats.org/officeDocument/2006/relationships/image" Target="../media/image61.png"/><Relationship Id="rId3" Type="http://schemas.openxmlformats.org/officeDocument/2006/relationships/tags" Target="../tags/tag62.xml"/><Relationship Id="rId2" Type="http://schemas.openxmlformats.org/officeDocument/2006/relationships/image" Target="../media/image60.png"/><Relationship Id="rId1" Type="http://schemas.openxmlformats.org/officeDocument/2006/relationships/tags" Target="../tags/tag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tags" Target="../tags/tag67.xml"/><Relationship Id="rId4" Type="http://schemas.openxmlformats.org/officeDocument/2006/relationships/image" Target="../media/image65.png"/><Relationship Id="rId3" Type="http://schemas.openxmlformats.org/officeDocument/2006/relationships/tags" Target="../tags/tag66.xml"/><Relationship Id="rId2" Type="http://schemas.openxmlformats.org/officeDocument/2006/relationships/image" Target="../media/image64.png"/><Relationship Id="rId1" Type="http://schemas.openxmlformats.org/officeDocument/2006/relationships/tags" Target="../tags/tag65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70.png"/><Relationship Id="rId7" Type="http://schemas.openxmlformats.org/officeDocument/2006/relationships/tags" Target="../tags/tag71.xml"/><Relationship Id="rId6" Type="http://schemas.openxmlformats.org/officeDocument/2006/relationships/image" Target="../media/image69.png"/><Relationship Id="rId5" Type="http://schemas.openxmlformats.org/officeDocument/2006/relationships/tags" Target="../tags/tag70.xml"/><Relationship Id="rId4" Type="http://schemas.openxmlformats.org/officeDocument/2006/relationships/image" Target="../media/image68.png"/><Relationship Id="rId3" Type="http://schemas.openxmlformats.org/officeDocument/2006/relationships/tags" Target="../tags/tag69.xml"/><Relationship Id="rId2" Type="http://schemas.openxmlformats.org/officeDocument/2006/relationships/image" Target="../media/image67.png"/><Relationship Id="rId1" Type="http://schemas.openxmlformats.org/officeDocument/2006/relationships/tags" Target="../tags/tag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tags" Target="../tags/tag74.xml"/><Relationship Id="rId4" Type="http://schemas.openxmlformats.org/officeDocument/2006/relationships/image" Target="../media/image72.png"/><Relationship Id="rId3" Type="http://schemas.openxmlformats.org/officeDocument/2006/relationships/tags" Target="../tags/tag73.xml"/><Relationship Id="rId2" Type="http://schemas.openxmlformats.org/officeDocument/2006/relationships/image" Target="../media/image71.png"/><Relationship Id="rId1" Type="http://schemas.openxmlformats.org/officeDocument/2006/relationships/tags" Target="../tags/tag72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5.png"/><Relationship Id="rId3" Type="http://schemas.openxmlformats.org/officeDocument/2006/relationships/tags" Target="../tags/tag76.xml"/><Relationship Id="rId2" Type="http://schemas.openxmlformats.org/officeDocument/2006/relationships/image" Target="../media/image74.png"/><Relationship Id="rId1" Type="http://schemas.openxmlformats.org/officeDocument/2006/relationships/tags" Target="../tags/tag75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77.png"/><Relationship Id="rId3" Type="http://schemas.openxmlformats.org/officeDocument/2006/relationships/tags" Target="../tags/tag78.xml"/><Relationship Id="rId2" Type="http://schemas.openxmlformats.org/officeDocument/2006/relationships/image" Target="../media/image76.png"/><Relationship Id="rId1" Type="http://schemas.openxmlformats.org/officeDocument/2006/relationships/tags" Target="../tags/tag7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1" Type="http://schemas.openxmlformats.org/officeDocument/2006/relationships/tags" Target="../tags/tag79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81.png"/><Relationship Id="rId5" Type="http://schemas.openxmlformats.org/officeDocument/2006/relationships/tags" Target="../tags/tag82.xml"/><Relationship Id="rId4" Type="http://schemas.openxmlformats.org/officeDocument/2006/relationships/image" Target="../media/image80.png"/><Relationship Id="rId3" Type="http://schemas.openxmlformats.org/officeDocument/2006/relationships/tags" Target="../tags/tag81.xml"/><Relationship Id="rId2" Type="http://schemas.openxmlformats.org/officeDocument/2006/relationships/image" Target="../media/image79.png"/><Relationship Id="rId1" Type="http://schemas.openxmlformats.org/officeDocument/2006/relationships/tags" Target="../tags/tag80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83.png"/><Relationship Id="rId3" Type="http://schemas.openxmlformats.org/officeDocument/2006/relationships/tags" Target="../tags/tag84.xml"/><Relationship Id="rId2" Type="http://schemas.openxmlformats.org/officeDocument/2006/relationships/image" Target="../media/image82.png"/><Relationship Id="rId1" Type="http://schemas.openxmlformats.org/officeDocument/2006/relationships/tags" Target="../tags/tag83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7.png"/><Relationship Id="rId7" Type="http://schemas.openxmlformats.org/officeDocument/2006/relationships/tags" Target="../tags/tag88.xml"/><Relationship Id="rId6" Type="http://schemas.openxmlformats.org/officeDocument/2006/relationships/image" Target="../media/image86.png"/><Relationship Id="rId5" Type="http://schemas.openxmlformats.org/officeDocument/2006/relationships/tags" Target="../tags/tag87.xml"/><Relationship Id="rId4" Type="http://schemas.openxmlformats.org/officeDocument/2006/relationships/image" Target="../media/image85.png"/><Relationship Id="rId3" Type="http://schemas.openxmlformats.org/officeDocument/2006/relationships/tags" Target="../tags/tag86.xml"/><Relationship Id="rId2" Type="http://schemas.openxmlformats.org/officeDocument/2006/relationships/image" Target="../media/image84.png"/><Relationship Id="rId1" Type="http://schemas.openxmlformats.org/officeDocument/2006/relationships/tags" Target="../tags/tag8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tags" Target="../tags/tag9.xml"/><Relationship Id="rId2" Type="http://schemas.openxmlformats.org/officeDocument/2006/relationships/image" Target="../media/image7.png"/><Relationship Id="rId1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8.png"/><Relationship Id="rId1" Type="http://schemas.openxmlformats.org/officeDocument/2006/relationships/tags" Target="../tags/tag89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90.png"/><Relationship Id="rId3" Type="http://schemas.openxmlformats.org/officeDocument/2006/relationships/tags" Target="../tags/tag91.xml"/><Relationship Id="rId2" Type="http://schemas.openxmlformats.org/officeDocument/2006/relationships/image" Target="../media/image89.png"/><Relationship Id="rId1" Type="http://schemas.openxmlformats.org/officeDocument/2006/relationships/tags" Target="../tags/tag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1.png"/><Relationship Id="rId1" Type="http://schemas.openxmlformats.org/officeDocument/2006/relationships/tags" Target="../tags/tag9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1" Type="http://schemas.openxmlformats.org/officeDocument/2006/relationships/tags" Target="../tags/tag93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94.png"/><Relationship Id="rId3" Type="http://schemas.openxmlformats.org/officeDocument/2006/relationships/tags" Target="../tags/tag95.xml"/><Relationship Id="rId2" Type="http://schemas.openxmlformats.org/officeDocument/2006/relationships/image" Target="../media/image93.png"/><Relationship Id="rId1" Type="http://schemas.openxmlformats.org/officeDocument/2006/relationships/tags" Target="../tags/tag94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tags" Target="../tags/tag98.xml"/><Relationship Id="rId4" Type="http://schemas.openxmlformats.org/officeDocument/2006/relationships/image" Target="../media/image96.png"/><Relationship Id="rId3" Type="http://schemas.openxmlformats.org/officeDocument/2006/relationships/tags" Target="../tags/tag97.xml"/><Relationship Id="rId2" Type="http://schemas.openxmlformats.org/officeDocument/2006/relationships/image" Target="../media/image95.png"/><Relationship Id="rId1" Type="http://schemas.openxmlformats.org/officeDocument/2006/relationships/tags" Target="../tags/tag96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99.png"/><Relationship Id="rId3" Type="http://schemas.openxmlformats.org/officeDocument/2006/relationships/tags" Target="../tags/tag100.xml"/><Relationship Id="rId2" Type="http://schemas.openxmlformats.org/officeDocument/2006/relationships/image" Target="../media/image98.png"/><Relationship Id="rId1" Type="http://schemas.openxmlformats.org/officeDocument/2006/relationships/tags" Target="../tags/tag99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../media/image103.png"/><Relationship Id="rId7" Type="http://schemas.openxmlformats.org/officeDocument/2006/relationships/tags" Target="../tags/tag104.xml"/><Relationship Id="rId6" Type="http://schemas.openxmlformats.org/officeDocument/2006/relationships/image" Target="../media/image102.png"/><Relationship Id="rId5" Type="http://schemas.openxmlformats.org/officeDocument/2006/relationships/tags" Target="../tags/tag103.xml"/><Relationship Id="rId4" Type="http://schemas.openxmlformats.org/officeDocument/2006/relationships/image" Target="../media/image101.png"/><Relationship Id="rId3" Type="http://schemas.openxmlformats.org/officeDocument/2006/relationships/tags" Target="../tags/tag102.xml"/><Relationship Id="rId2" Type="http://schemas.openxmlformats.org/officeDocument/2006/relationships/image" Target="../media/image100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06.png"/><Relationship Id="rId13" Type="http://schemas.openxmlformats.org/officeDocument/2006/relationships/tags" Target="../tags/tag107.xml"/><Relationship Id="rId12" Type="http://schemas.openxmlformats.org/officeDocument/2006/relationships/image" Target="../media/image105.png"/><Relationship Id="rId11" Type="http://schemas.openxmlformats.org/officeDocument/2006/relationships/tags" Target="../tags/tag106.xml"/><Relationship Id="rId10" Type="http://schemas.openxmlformats.org/officeDocument/2006/relationships/image" Target="../media/image104.png"/><Relationship Id="rId1" Type="http://schemas.openxmlformats.org/officeDocument/2006/relationships/tags" Target="../tags/tag10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1" Type="http://schemas.openxmlformats.org/officeDocument/2006/relationships/tags" Target="../tags/tag10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1" Type="http://schemas.openxmlformats.org/officeDocument/2006/relationships/tags" Target="../tags/tag1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9.png"/><Relationship Id="rId1" Type="http://schemas.openxmlformats.org/officeDocument/2006/relationships/tags" Target="../tags/tag110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../media/image113.png"/><Relationship Id="rId7" Type="http://schemas.openxmlformats.org/officeDocument/2006/relationships/tags" Target="../tags/tag114.xml"/><Relationship Id="rId6" Type="http://schemas.openxmlformats.org/officeDocument/2006/relationships/image" Target="../media/image112.png"/><Relationship Id="rId5" Type="http://schemas.openxmlformats.org/officeDocument/2006/relationships/tags" Target="../tags/tag113.xml"/><Relationship Id="rId4" Type="http://schemas.openxmlformats.org/officeDocument/2006/relationships/image" Target="../media/image111.png"/><Relationship Id="rId3" Type="http://schemas.openxmlformats.org/officeDocument/2006/relationships/tags" Target="../tags/tag112.xml"/><Relationship Id="rId2" Type="http://schemas.openxmlformats.org/officeDocument/2006/relationships/image" Target="../media/image110.png"/><Relationship Id="rId16" Type="http://schemas.openxmlformats.org/officeDocument/2006/relationships/slideLayout" Target="../slideLayouts/slideLayout5.xml"/><Relationship Id="rId15" Type="http://schemas.openxmlformats.org/officeDocument/2006/relationships/tags" Target="../tags/tag118.xml"/><Relationship Id="rId14" Type="http://schemas.openxmlformats.org/officeDocument/2006/relationships/image" Target="../media/image116.png"/><Relationship Id="rId13" Type="http://schemas.openxmlformats.org/officeDocument/2006/relationships/tags" Target="../tags/tag117.xml"/><Relationship Id="rId12" Type="http://schemas.openxmlformats.org/officeDocument/2006/relationships/image" Target="../media/image115.png"/><Relationship Id="rId11" Type="http://schemas.openxmlformats.org/officeDocument/2006/relationships/tags" Target="../tags/tag116.xml"/><Relationship Id="rId10" Type="http://schemas.openxmlformats.org/officeDocument/2006/relationships/image" Target="../media/image114.png"/><Relationship Id="rId1" Type="http://schemas.openxmlformats.org/officeDocument/2006/relationships/tags" Target="../tags/tag111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20.png"/><Relationship Id="rId7" Type="http://schemas.openxmlformats.org/officeDocument/2006/relationships/tags" Target="../tags/tag122.xml"/><Relationship Id="rId6" Type="http://schemas.openxmlformats.org/officeDocument/2006/relationships/image" Target="../media/image119.png"/><Relationship Id="rId5" Type="http://schemas.openxmlformats.org/officeDocument/2006/relationships/tags" Target="../tags/tag121.xml"/><Relationship Id="rId4" Type="http://schemas.openxmlformats.org/officeDocument/2006/relationships/image" Target="../media/image118.png"/><Relationship Id="rId3" Type="http://schemas.openxmlformats.org/officeDocument/2006/relationships/tags" Target="../tags/tag120.xml"/><Relationship Id="rId2" Type="http://schemas.openxmlformats.org/officeDocument/2006/relationships/image" Target="../media/image117.png"/><Relationship Id="rId1" Type="http://schemas.openxmlformats.org/officeDocument/2006/relationships/tags" Target="../tags/tag1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1.png"/><Relationship Id="rId1" Type="http://schemas.openxmlformats.org/officeDocument/2006/relationships/tags" Target="../tags/tag1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2.png"/><Relationship Id="rId1" Type="http://schemas.openxmlformats.org/officeDocument/2006/relationships/tags" Target="../tags/tag124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26.xml"/><Relationship Id="rId2" Type="http://schemas.openxmlformats.org/officeDocument/2006/relationships/image" Target="../media/image123.png"/><Relationship Id="rId1" Type="http://schemas.openxmlformats.org/officeDocument/2006/relationships/tags" Target="../tags/tag1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4.png"/><Relationship Id="rId1" Type="http://schemas.openxmlformats.org/officeDocument/2006/relationships/tags" Target="../tags/tag1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5.png"/><Relationship Id="rId1" Type="http://schemas.openxmlformats.org/officeDocument/2006/relationships/tags" Target="../tags/tag1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6.png"/><Relationship Id="rId1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tags" Target="../tags/tag11.xml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5" Type="http://schemas.openxmlformats.org/officeDocument/2006/relationships/tags" Target="../tags/tag132.xml"/><Relationship Id="rId4" Type="http://schemas.openxmlformats.org/officeDocument/2006/relationships/image" Target="../media/image128.png"/><Relationship Id="rId3" Type="http://schemas.openxmlformats.org/officeDocument/2006/relationships/tags" Target="../tags/tag131.xml"/><Relationship Id="rId2" Type="http://schemas.openxmlformats.org/officeDocument/2006/relationships/image" Target="../media/image127.png"/><Relationship Id="rId1" Type="http://schemas.openxmlformats.org/officeDocument/2006/relationships/tags" Target="../tags/tag130.xml"/></Relationships>
</file>

<file path=ppt/slides/_rels/slide6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31.png"/><Relationship Id="rId3" Type="http://schemas.openxmlformats.org/officeDocument/2006/relationships/tags" Target="../tags/tag134.xml"/><Relationship Id="rId2" Type="http://schemas.openxmlformats.org/officeDocument/2006/relationships/image" Target="../media/image130.png"/><Relationship Id="rId1" Type="http://schemas.openxmlformats.org/officeDocument/2006/relationships/tags" Target="../tags/tag133.xml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hemeOverride" Target="../theme/themeOverride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13.xml"/><Relationship Id="rId2" Type="http://schemas.openxmlformats.org/officeDocument/2006/relationships/image" Target="../media/image11.png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" y="1299618"/>
            <a:ext cx="3950789" cy="3950789"/>
          </a:xfrm>
          <a:prstGeom prst="rect">
            <a:avLst/>
          </a:prstGeom>
        </p:spPr>
      </p:pic>
      <p:grpSp>
        <p:nvGrpSpPr>
          <p:cNvPr id="15363" name="组合 4"/>
          <p:cNvGrpSpPr/>
          <p:nvPr/>
        </p:nvGrpSpPr>
        <p:grpSpPr bwMode="auto">
          <a:xfrm>
            <a:off x="0" y="333375"/>
            <a:ext cx="1489075" cy="419100"/>
            <a:chOff x="0" y="0"/>
            <a:chExt cx="1489439" cy="419100"/>
          </a:xfrm>
        </p:grpSpPr>
        <p:sp>
          <p:nvSpPr>
            <p:cNvPr id="15377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8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9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5364" name="矩形 8"/>
          <p:cNvSpPr/>
          <p:nvPr/>
        </p:nvSpPr>
        <p:spPr bwMode="auto">
          <a:xfrm>
            <a:off x="4686300" y="2134394"/>
            <a:ext cx="7105650" cy="1819275"/>
          </a:xfrm>
          <a:custGeom>
            <a:avLst/>
            <a:gdLst>
              <a:gd name="T0" fmla="*/ 0 w 6696075"/>
              <a:gd name="T1" fmla="*/ 0 h 1819275"/>
              <a:gd name="T2" fmla="*/ 9010271 w 6696075"/>
              <a:gd name="T3" fmla="*/ 19050 h 1819275"/>
              <a:gd name="T4" fmla="*/ 9010271 w 6696075"/>
              <a:gd name="T5" fmla="*/ 1809750 h 1819275"/>
              <a:gd name="T6" fmla="*/ 1510142 w 6696075"/>
              <a:gd name="T7" fmla="*/ 1819275 h 1819275"/>
              <a:gd name="T8" fmla="*/ 0 w 6696075"/>
              <a:gd name="T9" fmla="*/ 0 h 1819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96075" h="1819275">
                <a:moveTo>
                  <a:pt x="0" y="0"/>
                </a:moveTo>
                <a:lnTo>
                  <a:pt x="6696075" y="19050"/>
                </a:lnTo>
                <a:lnTo>
                  <a:pt x="6696075" y="1809750"/>
                </a:lnTo>
                <a:lnTo>
                  <a:pt x="1122277" y="18192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5" name="矩形 9"/>
          <p:cNvSpPr>
            <a:spLocks noChangeArrowheads="1"/>
          </p:cNvSpPr>
          <p:nvPr/>
        </p:nvSpPr>
        <p:spPr bwMode="auto">
          <a:xfrm>
            <a:off x="12020550" y="2143919"/>
            <a:ext cx="171450" cy="180022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6" name="等腰三角形 11"/>
          <p:cNvSpPr/>
          <p:nvPr/>
        </p:nvSpPr>
        <p:spPr bwMode="auto">
          <a:xfrm>
            <a:off x="5895975" y="2143919"/>
            <a:ext cx="5895975" cy="1800225"/>
          </a:xfrm>
          <a:custGeom>
            <a:avLst/>
            <a:gdLst>
              <a:gd name="T0" fmla="*/ 0 w 5895976"/>
              <a:gd name="T1" fmla="*/ 1800225 h 1800225"/>
              <a:gd name="T2" fmla="*/ 3586166 w 5895976"/>
              <a:gd name="T3" fmla="*/ 0 h 1800225"/>
              <a:gd name="T4" fmla="*/ 5895971 w 5895976"/>
              <a:gd name="T5" fmla="*/ 1800225 h 1800225"/>
              <a:gd name="T6" fmla="*/ 0 w 5895976"/>
              <a:gd name="T7" fmla="*/ 1800225 h 1800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95976" h="1800225">
                <a:moveTo>
                  <a:pt x="0" y="1800225"/>
                </a:moveTo>
                <a:lnTo>
                  <a:pt x="3586171" y="0"/>
                </a:lnTo>
                <a:lnTo>
                  <a:pt x="5895976" y="1800225"/>
                </a:lnTo>
                <a:lnTo>
                  <a:pt x="0" y="180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7" name="矩形 14"/>
          <p:cNvSpPr>
            <a:spLocks noChangeArrowheads="1"/>
          </p:cNvSpPr>
          <p:nvPr/>
        </p:nvSpPr>
        <p:spPr bwMode="auto">
          <a:xfrm>
            <a:off x="0" y="6448425"/>
            <a:ext cx="12192000" cy="41910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8" name="矩形 17"/>
          <p:cNvSpPr>
            <a:spLocks noChangeArrowheads="1"/>
          </p:cNvSpPr>
          <p:nvPr/>
        </p:nvSpPr>
        <p:spPr bwMode="auto">
          <a:xfrm>
            <a:off x="9271000" y="6448425"/>
            <a:ext cx="2921000" cy="422275"/>
          </a:xfrm>
          <a:prstGeom prst="rect">
            <a:avLst/>
          </a:prstGeom>
          <a:solidFill>
            <a:srgbClr val="77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9" name="直角三角形 15"/>
          <p:cNvSpPr>
            <a:spLocks noChangeArrowheads="1"/>
          </p:cNvSpPr>
          <p:nvPr/>
        </p:nvSpPr>
        <p:spPr bwMode="auto">
          <a:xfrm rot="-2482782">
            <a:off x="9013825" y="6180138"/>
            <a:ext cx="622300" cy="544512"/>
          </a:xfrm>
          <a:prstGeom prst="rtTriangl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5370" name="组合 23"/>
          <p:cNvGrpSpPr/>
          <p:nvPr/>
        </p:nvGrpSpPr>
        <p:grpSpPr bwMode="auto">
          <a:xfrm>
            <a:off x="5705475" y="2623344"/>
            <a:ext cx="885825" cy="887412"/>
            <a:chOff x="0" y="0"/>
            <a:chExt cx="1236662" cy="1236662"/>
          </a:xfrm>
        </p:grpSpPr>
        <p:pic>
          <p:nvPicPr>
            <p:cNvPr id="15375" name="组合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26" y="343571"/>
              <a:ext cx="756779" cy="47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椭圆 22"/>
            <p:cNvSpPr>
              <a:spLocks noChangeArrowheads="1"/>
            </p:cNvSpPr>
            <p:nvPr/>
          </p:nvSpPr>
          <p:spPr bwMode="auto">
            <a:xfrm>
              <a:off x="0" y="0"/>
              <a:ext cx="1236662" cy="123666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5373" name="图片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49438"/>
            <a:ext cx="46259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6998085" y="2578533"/>
            <a:ext cx="4342633" cy="922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强化学习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09115" y="1584325"/>
            <a:ext cx="8070850" cy="33464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81860" y="948055"/>
            <a:ext cx="73914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72310" y="2119630"/>
            <a:ext cx="7600950" cy="1247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96310" y="3590925"/>
            <a:ext cx="4552950" cy="24193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2795" y="1245870"/>
            <a:ext cx="8050530" cy="389382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24075" y="832485"/>
            <a:ext cx="7524750" cy="320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24075" y="4032885"/>
            <a:ext cx="7448550" cy="14859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77210" y="4084955"/>
            <a:ext cx="6378575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强化学习环境</a:t>
            </a:r>
            <a:endParaRPr lang="zh-CN" altLang="en-US" sz="80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7000"/>
              </a:lnSpc>
            </a:pPr>
            <a:r>
              <a:rPr lang="en-US" altLang="zh-CN" sz="40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zh-CN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56460" y="1356360"/>
            <a:ext cx="7686675" cy="28860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03730" y="967740"/>
            <a:ext cx="7517765" cy="4232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0081" r="1259" b="10650"/>
          <a:stretch>
            <a:fillRect/>
          </a:stretch>
        </p:blipFill>
        <p:spPr>
          <a:xfrm>
            <a:off x="2044065" y="5200015"/>
            <a:ext cx="7223125" cy="12382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1369" r="1573"/>
          <a:stretch>
            <a:fillRect/>
          </a:stretch>
        </p:blipFill>
        <p:spPr>
          <a:xfrm>
            <a:off x="2322830" y="855980"/>
            <a:ext cx="7546975" cy="3638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2130" y="4494530"/>
            <a:ext cx="10978515" cy="1939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457200" latinLnBrk="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例子中相当于做了 1000 次的尝试，每次尝试的步数不确定，根据是否结束即 done是否为 true 来决定每条轨迹的步数。例如，在状态 s1 下执行动作 a1 done 的返回值为 true, 此时结束该次尝试，环境重启，进入下一次尝试，否则继续在状态 s2 下执行动作 a2......。运行之后可以看到，当随机给动作时小车要么向前要么向后要么不动，如果开启上帝视角的话可以让小车向左滑动到达一个足够高的位置，然后释放使其到达终点，希望机器学到这个本事，就是目前要做的事。上述的例子其实是让大家理解环境，当前状态 s1 有一个 a1 环境会告诉我 s2,r1。这里都假定环境能给出 reward 进行后续的操作。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9855" y="774700"/>
            <a:ext cx="6578600" cy="37490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2565" y="4429760"/>
            <a:ext cx="6485890" cy="21310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58940" y="975995"/>
            <a:ext cx="5433060" cy="50399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457200" latinLnBrk="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上述例子所使用的 CarRacing-v0 环境中动作空间包含三个量，打方向盘、踩油门、刹车，三个量的取值范围分别为：打方向盘（-1，+1），踩油门（0，+1），刹车（0，+1）。状态空间是 96*96 的像素。使用该环境是赛车与跑道的交互，赛车随机选择一个动作如踩油门，做完该动作之后赛车到达下一个状态即下一个像素点，并得到一个奖励，环境给予智能体的奖励分为两个部分：一个是随着时间的流逝，会一直付出代价，-0.1/frame，如果按照 30frams/s 来算的话，就是-3/s；第二部分是经过赛道上铺的瓦片所获得的奖励，每经过一个瓦片都将给予智能体 1000/N 的奖励，N 为轨道上的总瓦片数，赛车碰到边界就结束。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65735" y="3856990"/>
            <a:ext cx="12026265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7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解决</a:t>
            </a:r>
            <a:r>
              <a:rPr lang="zh-CN" altLang="en-US" sz="7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强化学习问题</a:t>
            </a:r>
            <a:endParaRPr lang="zh-CN" altLang="en-US" sz="7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7000"/>
              </a:lnSpc>
            </a:pPr>
            <a:r>
              <a:rPr lang="en-US" altLang="zh-CN" sz="36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zh-CN" sz="4000" b="1" dirty="0" err="1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/>
          <p:cNvSpPr>
            <a:spLocks noChangeArrowheads="1"/>
          </p:cNvSpPr>
          <p:nvPr/>
        </p:nvSpPr>
        <p:spPr bwMode="auto">
          <a:xfrm>
            <a:off x="0" y="0"/>
            <a:ext cx="447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6388" name="组合 14"/>
          <p:cNvGrpSpPr/>
          <p:nvPr/>
        </p:nvGrpSpPr>
        <p:grpSpPr bwMode="auto">
          <a:xfrm>
            <a:off x="7385050" y="1954213"/>
            <a:ext cx="3789363" cy="723900"/>
            <a:chOff x="0" y="0"/>
            <a:chExt cx="3788681" cy="724147"/>
          </a:xfrm>
        </p:grpSpPr>
        <p:sp>
          <p:nvSpPr>
            <p:cNvPr id="16395" name="矩形 12"/>
            <p:cNvSpPr>
              <a:spLocks noChangeArrowheads="1"/>
            </p:cNvSpPr>
            <p:nvPr/>
          </p:nvSpPr>
          <p:spPr bwMode="auto">
            <a:xfrm>
              <a:off x="0" y="0"/>
              <a:ext cx="1092746" cy="6113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1" name="文本框 13"/>
            <p:cNvSpPr txBox="1">
              <a:spLocks noChangeArrowheads="1"/>
            </p:cNvSpPr>
            <p:nvPr/>
          </p:nvSpPr>
          <p:spPr bwMode="auto">
            <a:xfrm>
              <a:off x="1107876" y="201681"/>
              <a:ext cx="2680805" cy="52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13" name="文本框 15"/>
          <p:cNvSpPr txBox="1">
            <a:spLocks noChangeArrowheads="1"/>
          </p:cNvSpPr>
          <p:nvPr/>
        </p:nvSpPr>
        <p:spPr bwMode="auto">
          <a:xfrm>
            <a:off x="7385050" y="3039268"/>
            <a:ext cx="3575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4" name="文本框 16"/>
          <p:cNvSpPr txBox="1">
            <a:spLocks noChangeArrowheads="1"/>
          </p:cNvSpPr>
          <p:nvPr/>
        </p:nvSpPr>
        <p:spPr bwMode="auto">
          <a:xfrm>
            <a:off x="7384415" y="3493770"/>
            <a:ext cx="35756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二、强化学习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整体结构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文本框 17"/>
          <p:cNvSpPr txBox="1">
            <a:spLocks noChangeArrowheads="1"/>
          </p:cNvSpPr>
          <p:nvPr/>
        </p:nvSpPr>
        <p:spPr bwMode="auto">
          <a:xfrm>
            <a:off x="7385050" y="3973373"/>
            <a:ext cx="3125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三、强化学习的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文本框 18"/>
          <p:cNvSpPr txBox="1">
            <a:spLocks noChangeArrowheads="1"/>
          </p:cNvSpPr>
          <p:nvPr/>
        </p:nvSpPr>
        <p:spPr bwMode="auto">
          <a:xfrm>
            <a:off x="7384415" y="4433570"/>
            <a:ext cx="44621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解决强化学习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6394" name="直接连接符 22"/>
          <p:cNvCxnSpPr>
            <a:cxnSpLocks noChangeShapeType="1"/>
          </p:cNvCxnSpPr>
          <p:nvPr/>
        </p:nvCxnSpPr>
        <p:spPr bwMode="auto">
          <a:xfrm>
            <a:off x="7138312" y="2801938"/>
            <a:ext cx="3511550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圆角矩形 7"/>
          <p:cNvSpPr>
            <a:spLocks noChangeArrowheads="1"/>
          </p:cNvSpPr>
          <p:nvPr/>
        </p:nvSpPr>
        <p:spPr bwMode="auto">
          <a:xfrm rot="2700000">
            <a:off x="331788" y="2235200"/>
            <a:ext cx="1250950" cy="1285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" name="任意多边形 8"/>
          <p:cNvSpPr/>
          <p:nvPr/>
        </p:nvSpPr>
        <p:spPr bwMode="auto">
          <a:xfrm rot="2700000">
            <a:off x="-668338" y="4121150"/>
            <a:ext cx="1335088" cy="1335088"/>
          </a:xfrm>
          <a:custGeom>
            <a:avLst/>
            <a:gdLst>
              <a:gd name="T0" fmla="*/ 0 w 1335134"/>
              <a:gd name="T1" fmla="*/ 0 h 1335134"/>
              <a:gd name="T2" fmla="*/ 1058749 w 1335134"/>
              <a:gd name="T3" fmla="*/ 0 h 1335134"/>
              <a:gd name="T4" fmla="*/ 1334904 w 1335134"/>
              <a:gd name="T5" fmla="*/ 276155 h 1335134"/>
              <a:gd name="T6" fmla="*/ 1334904 w 1335134"/>
              <a:gd name="T7" fmla="*/ 1334904 h 1335134"/>
              <a:gd name="T8" fmla="*/ 0 w 1335134"/>
              <a:gd name="T9" fmla="*/ 0 h 1335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5134" h="1335134">
                <a:moveTo>
                  <a:pt x="0" y="0"/>
                </a:moveTo>
                <a:lnTo>
                  <a:pt x="1058929" y="0"/>
                </a:lnTo>
                <a:cubicBezTo>
                  <a:pt x="1211473" y="0"/>
                  <a:pt x="1335134" y="123661"/>
                  <a:pt x="1335134" y="276205"/>
                </a:cubicBezTo>
                <a:lnTo>
                  <a:pt x="1335134" y="13351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" name="圆角矩形 14"/>
          <p:cNvSpPr>
            <a:spLocks noChangeArrowheads="1"/>
          </p:cNvSpPr>
          <p:nvPr/>
        </p:nvSpPr>
        <p:spPr bwMode="auto">
          <a:xfrm rot="2700000">
            <a:off x="4763294" y="2721769"/>
            <a:ext cx="627063" cy="644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圆角矩形 15"/>
          <p:cNvSpPr>
            <a:spLocks noChangeArrowheads="1"/>
          </p:cNvSpPr>
          <p:nvPr/>
        </p:nvSpPr>
        <p:spPr bwMode="auto">
          <a:xfrm rot="2700000">
            <a:off x="989807" y="3877469"/>
            <a:ext cx="503237" cy="517525"/>
          </a:xfrm>
          <a:prstGeom prst="roundRect">
            <a:avLst>
              <a:gd name="adj" fmla="val 16667"/>
            </a:avLst>
          </a:prstGeom>
          <a:solidFill>
            <a:srgbClr val="5E58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4" name="图片 1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036763"/>
            <a:ext cx="3103562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44"/>
          <p:cNvSpPr/>
          <p:nvPr/>
        </p:nvSpPr>
        <p:spPr bwMode="auto">
          <a:xfrm>
            <a:off x="2046288" y="4291013"/>
            <a:ext cx="334962" cy="334962"/>
          </a:xfrm>
          <a:custGeom>
            <a:avLst/>
            <a:gdLst>
              <a:gd name="T0" fmla="*/ 0 w 175"/>
              <a:gd name="T1" fmla="*/ 2147483647 h 175"/>
              <a:gd name="T2" fmla="*/ 2147483647 w 175"/>
              <a:gd name="T3" fmla="*/ 2147483647 h 175"/>
              <a:gd name="T4" fmla="*/ 2147483647 w 175"/>
              <a:gd name="T5" fmla="*/ 2147483647 h 175"/>
              <a:gd name="T6" fmla="*/ 2147483647 w 175"/>
              <a:gd name="T7" fmla="*/ 0 h 175"/>
              <a:gd name="T8" fmla="*/ 0 w 175"/>
              <a:gd name="T9" fmla="*/ 2147483647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" h="175">
                <a:moveTo>
                  <a:pt x="0" y="93"/>
                </a:moveTo>
                <a:lnTo>
                  <a:pt x="82" y="93"/>
                </a:lnTo>
                <a:lnTo>
                  <a:pt x="82" y="175"/>
                </a:lnTo>
                <a:lnTo>
                  <a:pt x="175" y="0"/>
                </a:lnTo>
                <a:lnTo>
                  <a:pt x="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85050" y="4923968"/>
            <a:ext cx="3125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动态规划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85050" y="5373370"/>
            <a:ext cx="3349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六、蒙特卡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9300" y="1271905"/>
            <a:ext cx="9923780" cy="39973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6845" y="860425"/>
            <a:ext cx="310515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73555" y="1741805"/>
            <a:ext cx="8460105" cy="414909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20495" y="1638300"/>
            <a:ext cx="9350375" cy="32416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877" t="2870" r="2099"/>
          <a:stretch>
            <a:fillRect/>
          </a:stretch>
        </p:blipFill>
        <p:spPr>
          <a:xfrm>
            <a:off x="2007870" y="780415"/>
            <a:ext cx="7146290" cy="3917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36775" y="4698365"/>
            <a:ext cx="7324725" cy="17145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6375" y="1028700"/>
            <a:ext cx="73056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69555" y="1508760"/>
            <a:ext cx="4105275" cy="1857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69555" y="1028700"/>
            <a:ext cx="1504950" cy="295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24610" y="2247900"/>
            <a:ext cx="4895850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971"/>
          <a:stretch>
            <a:fillRect/>
          </a:stretch>
        </p:blipFill>
        <p:spPr>
          <a:xfrm>
            <a:off x="192405" y="4039870"/>
            <a:ext cx="7319645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1600" y="4782820"/>
            <a:ext cx="7410450" cy="723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-503" b="29015"/>
          <a:stretch>
            <a:fillRect/>
          </a:stretch>
        </p:blipFill>
        <p:spPr>
          <a:xfrm>
            <a:off x="8298815" y="4039870"/>
            <a:ext cx="3676015" cy="1899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617710" y="3366135"/>
            <a:ext cx="1038225" cy="352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541510" y="5939790"/>
            <a:ext cx="1114425" cy="4095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429" t="303" r="5675"/>
          <a:stretch>
            <a:fillRect/>
          </a:stretch>
        </p:blipFill>
        <p:spPr>
          <a:xfrm>
            <a:off x="7869555" y="922020"/>
            <a:ext cx="3616960" cy="2506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3550" y="1090295"/>
            <a:ext cx="7000875" cy="990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63585" y="4010025"/>
            <a:ext cx="3695700" cy="200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962515" y="3547745"/>
            <a:ext cx="828675" cy="238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97415" y="6010275"/>
            <a:ext cx="828675" cy="352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34010" y="4096385"/>
            <a:ext cx="7019925" cy="10572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5300" y="1099185"/>
            <a:ext cx="5600700" cy="238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070" y="1337310"/>
            <a:ext cx="7350125" cy="4239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4016" r="450"/>
          <a:stretch>
            <a:fillRect/>
          </a:stretch>
        </p:blipFill>
        <p:spPr>
          <a:xfrm>
            <a:off x="7402195" y="1099185"/>
            <a:ext cx="4646295" cy="3433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553450" y="4847590"/>
            <a:ext cx="2343150" cy="3429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57730" y="1247140"/>
            <a:ext cx="8164195" cy="22409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57730" y="3733165"/>
            <a:ext cx="8091805" cy="210693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3050" y="776605"/>
            <a:ext cx="7419975" cy="2105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3050" y="2881630"/>
            <a:ext cx="5219700" cy="342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436" t="9231" b="4513"/>
          <a:stretch>
            <a:fillRect/>
          </a:stretch>
        </p:blipFill>
        <p:spPr>
          <a:xfrm>
            <a:off x="0" y="3290570"/>
            <a:ext cx="7387590" cy="16021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4476115"/>
            <a:ext cx="7515225" cy="1238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693025" y="1275080"/>
            <a:ext cx="4353560" cy="1949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753600" y="3552825"/>
            <a:ext cx="809625" cy="2476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7485" y="923925"/>
            <a:ext cx="7410450" cy="2790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6254" r="4232"/>
          <a:stretch>
            <a:fillRect/>
          </a:stretch>
        </p:blipFill>
        <p:spPr>
          <a:xfrm>
            <a:off x="7607935" y="1007110"/>
            <a:ext cx="4000500" cy="2497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8745" y="3794125"/>
            <a:ext cx="7047230" cy="1245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523480" y="3504565"/>
            <a:ext cx="4169410" cy="291020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54397" y="4010582"/>
            <a:ext cx="5689604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</a:t>
            </a:r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zh-CN" sz="4000" b="1" dirty="0">
                <a:solidFill>
                  <a:schemeClr val="bg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6235" y="1241425"/>
            <a:ext cx="747712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59115" y="695325"/>
            <a:ext cx="3771900" cy="2733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5450" y="2943860"/>
            <a:ext cx="7620000" cy="31527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1310" y="958850"/>
            <a:ext cx="7372350" cy="3314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4315" y="4273550"/>
            <a:ext cx="7372350" cy="2200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3607" r="-705"/>
          <a:stretch>
            <a:fillRect/>
          </a:stretch>
        </p:blipFill>
        <p:spPr>
          <a:xfrm>
            <a:off x="8113395" y="209550"/>
            <a:ext cx="3507740" cy="3135630"/>
          </a:xfrm>
          <a:prstGeom prst="rect">
            <a:avLst/>
          </a:prstGeom>
        </p:spPr>
      </p:pic>
      <p:cxnSp>
        <p:nvCxnSpPr>
          <p:cNvPr id="5" name="直接箭头连接符 4"/>
          <p:cNvCxnSpPr>
            <a:stCxn id="4" idx="2"/>
          </p:cNvCxnSpPr>
          <p:nvPr/>
        </p:nvCxnSpPr>
        <p:spPr>
          <a:xfrm flipH="1">
            <a:off x="9852660" y="3345180"/>
            <a:ext cx="14605" cy="3232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14995" y="3668395"/>
            <a:ext cx="3305175" cy="308800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77210" y="4084955"/>
            <a:ext cx="6378575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动态规划</a:t>
            </a:r>
            <a:endParaRPr lang="zh-CN" altLang="en-US" sz="80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ts val="7000"/>
              </a:lnSpc>
            </a:pPr>
            <a:endParaRPr lang="en-US" altLang="zh-CN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38400" y="960120"/>
            <a:ext cx="731520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09470" y="1900555"/>
            <a:ext cx="7486650" cy="1714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09470" y="3615055"/>
            <a:ext cx="7153275" cy="17716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20875" y="5312410"/>
            <a:ext cx="9388475" cy="2505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457200" latinLnBrk="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马尔可夫决策过程 (MDP) 具备上述两个特性：由贝尔曼方程可以看出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457200" latinLnBrk="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• 贝尔曼方程把问题递归为求解子问题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457200" latinLnBrk="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• 价值函数相当于存储了一些子问题的解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indent="457200" latinLnBrk="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故马尔可夫决策过程可由动态规划求解。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82470" y="992505"/>
            <a:ext cx="7353300" cy="2952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04390" y="4039870"/>
            <a:ext cx="7372350" cy="23241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22095" y="1090295"/>
            <a:ext cx="8885555" cy="1802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42440" y="3199130"/>
            <a:ext cx="8707120" cy="14382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51025" y="1242060"/>
            <a:ext cx="8489315" cy="43738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77340" y="788670"/>
            <a:ext cx="7553325" cy="1838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24555" y="2687955"/>
            <a:ext cx="5121275" cy="24999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16475" y="5535930"/>
            <a:ext cx="1971675" cy="2286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8630" y="995045"/>
            <a:ext cx="2657475" cy="342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00425" y="819150"/>
            <a:ext cx="5391150" cy="5219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35745" y="3892550"/>
            <a:ext cx="2835910" cy="2440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457200" latinLnBrk="0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一部分是策略评估，一部分是策略改进，策略评估到 V 收敛，策略改进用的是贪心算法，一次评估伴随着一次改进不断地循环至 π 收敛时（策略不发生变化）得到最优的策略 π。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7123" r="1143" b="2540"/>
          <a:stretch>
            <a:fillRect/>
          </a:stretch>
        </p:blipFill>
        <p:spPr>
          <a:xfrm>
            <a:off x="1255395" y="826135"/>
            <a:ext cx="6647180" cy="20885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621395" y="1181100"/>
            <a:ext cx="2638425" cy="1733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255395" y="2914650"/>
            <a:ext cx="6886575" cy="38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63015" y="3295650"/>
            <a:ext cx="6878955" cy="30613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882015"/>
            <a:ext cx="1690370" cy="526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网格世界寻宝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8801" r="900"/>
          <a:stretch>
            <a:fillRect/>
          </a:stretch>
        </p:blipFill>
        <p:spPr>
          <a:xfrm>
            <a:off x="1731010" y="840105"/>
            <a:ext cx="7763510" cy="25888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20875" y="3342005"/>
            <a:ext cx="7248525" cy="31718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36050" y="6181725"/>
            <a:ext cx="6042660" cy="269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是智能体。</a:t>
            </a:r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97" b="8693"/>
          <a:stretch>
            <a:fillRect/>
          </a:stretch>
        </p:blipFill>
        <p:spPr>
          <a:xfrm>
            <a:off x="2298700" y="1148080"/>
            <a:ext cx="7405370" cy="48355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90700" y="817245"/>
            <a:ext cx="7334885" cy="3554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90700" y="4311015"/>
            <a:ext cx="7486650" cy="16097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28545" y="929005"/>
            <a:ext cx="7324725" cy="52959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8370" y="1090295"/>
            <a:ext cx="7794625" cy="485076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6745" y="1066800"/>
            <a:ext cx="5753100" cy="472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5311"/>
          <a:stretch>
            <a:fillRect/>
          </a:stretch>
        </p:blipFill>
        <p:spPr>
          <a:xfrm>
            <a:off x="6526530" y="1006475"/>
            <a:ext cx="5276215" cy="44958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71980" y="945515"/>
            <a:ext cx="7125970" cy="2459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83180" y="3642360"/>
            <a:ext cx="6851015" cy="375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15180" y="4168775"/>
            <a:ext cx="2322195" cy="178943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40155" y="974090"/>
            <a:ext cx="8620760" cy="10928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91585" y="2388870"/>
            <a:ext cx="3557270" cy="208089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8280" y="814070"/>
            <a:ext cx="7458075" cy="131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33600" y="2128520"/>
            <a:ext cx="3086100" cy="342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3100" y="2471420"/>
            <a:ext cx="1219200" cy="304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56155" y="2863215"/>
            <a:ext cx="2438400" cy="37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2105" y="3429000"/>
            <a:ext cx="7334250" cy="619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23835" y="681355"/>
            <a:ext cx="4095750" cy="54959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084310" y="6177280"/>
            <a:ext cx="1885950" cy="2286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33625" y="881380"/>
            <a:ext cx="7524750" cy="56197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90775" y="957580"/>
            <a:ext cx="7410450" cy="53435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14830" y="1065530"/>
            <a:ext cx="7906385" cy="465836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71725" y="1082675"/>
            <a:ext cx="7448550" cy="48672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9390" y="852170"/>
            <a:ext cx="7477125" cy="1047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7460" y="1993265"/>
            <a:ext cx="1857375" cy="1771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2455" y="3764915"/>
            <a:ext cx="2095500" cy="333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93620" y="4098290"/>
            <a:ext cx="2162175" cy="1704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570980" y="1452245"/>
            <a:ext cx="2019300" cy="447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964805" y="1899920"/>
            <a:ext cx="2133600" cy="16954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r="53784" b="85786"/>
          <a:stretch>
            <a:fillRect/>
          </a:stretch>
        </p:blipFill>
        <p:spPr>
          <a:xfrm>
            <a:off x="6684010" y="3710305"/>
            <a:ext cx="2020570" cy="307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rcRect l="51707" t="22731"/>
          <a:stretch>
            <a:fillRect/>
          </a:stretch>
        </p:blipFill>
        <p:spPr>
          <a:xfrm>
            <a:off x="8078470" y="4132580"/>
            <a:ext cx="2111375" cy="167068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3225" y="1000760"/>
            <a:ext cx="4867275" cy="295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33395" y="1371600"/>
            <a:ext cx="2124075" cy="1685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7720" y="3252470"/>
            <a:ext cx="1752600" cy="352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777490" y="3817620"/>
            <a:ext cx="2933700" cy="170497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63115" y="4084955"/>
            <a:ext cx="8232775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蒙特卡罗</a:t>
            </a:r>
            <a:endParaRPr lang="en-US" altLang="zh-CN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25600" y="1513205"/>
            <a:ext cx="9269730" cy="310578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39570" y="1166495"/>
            <a:ext cx="8035290" cy="49752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0408" r="20583" b="55809"/>
          <a:stretch>
            <a:fillRect/>
          </a:stretch>
        </p:blipFill>
        <p:spPr>
          <a:xfrm>
            <a:off x="770255" y="865505"/>
            <a:ext cx="4496435" cy="3354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rcRect l="16442" t="53425" r="15767"/>
          <a:stretch>
            <a:fillRect/>
          </a:stretch>
        </p:blipFill>
        <p:spPr>
          <a:xfrm>
            <a:off x="6338570" y="2799080"/>
            <a:ext cx="5165725" cy="35356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51550" y="1134745"/>
            <a:ext cx="5060315" cy="20167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当不知道所有后继状态的值函数时，蒙特卡罗最简单的思路是通过不断的采样，然后统计平均回报值来估计值函数。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33905" y="1348105"/>
            <a:ext cx="7774305" cy="36544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85975" y="996950"/>
            <a:ext cx="7566025" cy="526542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54530" y="904240"/>
            <a:ext cx="8068945" cy="539686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63420" y="966470"/>
            <a:ext cx="7861935" cy="523811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58975" y="2026920"/>
            <a:ext cx="8437880" cy="946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89760" y="3234690"/>
            <a:ext cx="9041130" cy="11798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43710" y="1179195"/>
            <a:ext cx="9067165" cy="7924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850" r="253"/>
          <a:stretch>
            <a:fillRect/>
          </a:stretch>
        </p:blipFill>
        <p:spPr>
          <a:xfrm>
            <a:off x="2129155" y="812165"/>
            <a:ext cx="7789545" cy="4681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50795" y="5493385"/>
            <a:ext cx="6810375" cy="9334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" y="1299618"/>
            <a:ext cx="3950789" cy="3950789"/>
          </a:xfrm>
          <a:prstGeom prst="rect">
            <a:avLst/>
          </a:prstGeom>
        </p:spPr>
      </p:pic>
      <p:grpSp>
        <p:nvGrpSpPr>
          <p:cNvPr id="59395" name="组合 4"/>
          <p:cNvGrpSpPr/>
          <p:nvPr/>
        </p:nvGrpSpPr>
        <p:grpSpPr bwMode="auto">
          <a:xfrm>
            <a:off x="0" y="333375"/>
            <a:ext cx="1489075" cy="419100"/>
            <a:chOff x="0" y="0"/>
            <a:chExt cx="1489439" cy="419100"/>
          </a:xfrm>
        </p:grpSpPr>
        <p:sp>
          <p:nvSpPr>
            <p:cNvPr id="59408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9409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9410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9396" name="矩形 8"/>
          <p:cNvSpPr/>
          <p:nvPr/>
        </p:nvSpPr>
        <p:spPr bwMode="auto">
          <a:xfrm>
            <a:off x="4686300" y="2287588"/>
            <a:ext cx="7105650" cy="1819275"/>
          </a:xfrm>
          <a:custGeom>
            <a:avLst/>
            <a:gdLst>
              <a:gd name="T0" fmla="*/ 0 w 6696075"/>
              <a:gd name="T1" fmla="*/ 0 h 1819275"/>
              <a:gd name="T2" fmla="*/ 9010271 w 6696075"/>
              <a:gd name="T3" fmla="*/ 19050 h 1819275"/>
              <a:gd name="T4" fmla="*/ 9010271 w 6696075"/>
              <a:gd name="T5" fmla="*/ 1809750 h 1819275"/>
              <a:gd name="T6" fmla="*/ 1510142 w 6696075"/>
              <a:gd name="T7" fmla="*/ 1819275 h 1819275"/>
              <a:gd name="T8" fmla="*/ 0 w 6696075"/>
              <a:gd name="T9" fmla="*/ 0 h 1819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96075" h="1819275">
                <a:moveTo>
                  <a:pt x="0" y="0"/>
                </a:moveTo>
                <a:lnTo>
                  <a:pt x="6696075" y="19050"/>
                </a:lnTo>
                <a:lnTo>
                  <a:pt x="6696075" y="1809750"/>
                </a:lnTo>
                <a:lnTo>
                  <a:pt x="1122277" y="18192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397" name="矩形 9"/>
          <p:cNvSpPr>
            <a:spLocks noChangeArrowheads="1"/>
          </p:cNvSpPr>
          <p:nvPr/>
        </p:nvSpPr>
        <p:spPr bwMode="auto">
          <a:xfrm>
            <a:off x="12020550" y="2297113"/>
            <a:ext cx="171450" cy="180022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398" name="等腰三角形 11"/>
          <p:cNvSpPr/>
          <p:nvPr/>
        </p:nvSpPr>
        <p:spPr bwMode="auto">
          <a:xfrm>
            <a:off x="5895975" y="2297113"/>
            <a:ext cx="5895975" cy="1800225"/>
          </a:xfrm>
          <a:custGeom>
            <a:avLst/>
            <a:gdLst>
              <a:gd name="T0" fmla="*/ 0 w 5895976"/>
              <a:gd name="T1" fmla="*/ 1800225 h 1800225"/>
              <a:gd name="T2" fmla="*/ 3586166 w 5895976"/>
              <a:gd name="T3" fmla="*/ 0 h 1800225"/>
              <a:gd name="T4" fmla="*/ 5895971 w 5895976"/>
              <a:gd name="T5" fmla="*/ 1800225 h 1800225"/>
              <a:gd name="T6" fmla="*/ 0 w 5895976"/>
              <a:gd name="T7" fmla="*/ 1800225 h 1800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95976" h="1800225">
                <a:moveTo>
                  <a:pt x="0" y="1800225"/>
                </a:moveTo>
                <a:lnTo>
                  <a:pt x="3586171" y="0"/>
                </a:lnTo>
                <a:lnTo>
                  <a:pt x="5895976" y="1800225"/>
                </a:lnTo>
                <a:lnTo>
                  <a:pt x="0" y="180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399" name="矩形 14"/>
          <p:cNvSpPr>
            <a:spLocks noChangeArrowheads="1"/>
          </p:cNvSpPr>
          <p:nvPr/>
        </p:nvSpPr>
        <p:spPr bwMode="auto">
          <a:xfrm>
            <a:off x="0" y="6448425"/>
            <a:ext cx="12192000" cy="41910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400" name="矩形 17"/>
          <p:cNvSpPr>
            <a:spLocks noChangeArrowheads="1"/>
          </p:cNvSpPr>
          <p:nvPr/>
        </p:nvSpPr>
        <p:spPr bwMode="auto">
          <a:xfrm>
            <a:off x="9271000" y="6448425"/>
            <a:ext cx="2921000" cy="422275"/>
          </a:xfrm>
          <a:prstGeom prst="rect">
            <a:avLst/>
          </a:prstGeom>
          <a:solidFill>
            <a:srgbClr val="77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401" name="直角三角形 15"/>
          <p:cNvSpPr>
            <a:spLocks noChangeArrowheads="1"/>
          </p:cNvSpPr>
          <p:nvPr/>
        </p:nvSpPr>
        <p:spPr bwMode="auto">
          <a:xfrm rot="-2482782">
            <a:off x="9013825" y="6180138"/>
            <a:ext cx="622300" cy="544512"/>
          </a:xfrm>
          <a:prstGeom prst="rtTriangl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59402" name="组合 23"/>
          <p:cNvGrpSpPr/>
          <p:nvPr/>
        </p:nvGrpSpPr>
        <p:grpSpPr bwMode="auto">
          <a:xfrm>
            <a:off x="5705475" y="2776538"/>
            <a:ext cx="885825" cy="887412"/>
            <a:chOff x="0" y="0"/>
            <a:chExt cx="1236662" cy="1236662"/>
          </a:xfrm>
        </p:grpSpPr>
        <p:pic>
          <p:nvPicPr>
            <p:cNvPr id="59406" name="组合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26" y="343571"/>
              <a:ext cx="756779" cy="47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7" name="椭圆 22"/>
            <p:cNvSpPr>
              <a:spLocks noChangeArrowheads="1"/>
            </p:cNvSpPr>
            <p:nvPr/>
          </p:nvSpPr>
          <p:spPr bwMode="auto">
            <a:xfrm>
              <a:off x="0" y="0"/>
              <a:ext cx="1236662" cy="123666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9403" name="文本框 24"/>
          <p:cNvSpPr txBox="1">
            <a:spLocks noChangeArrowheads="1"/>
          </p:cNvSpPr>
          <p:nvPr/>
        </p:nvSpPr>
        <p:spPr bwMode="auto">
          <a:xfrm>
            <a:off x="7389345" y="2607581"/>
            <a:ext cx="30443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谢    谢！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04" name="矩形 25"/>
          <p:cNvSpPr>
            <a:spLocks noChangeArrowheads="1"/>
          </p:cNvSpPr>
          <p:nvPr/>
        </p:nvSpPr>
        <p:spPr bwMode="auto">
          <a:xfrm>
            <a:off x="8402637" y="3527338"/>
            <a:ext cx="1844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Thank   You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9405" name="图片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49438"/>
            <a:ext cx="46259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5215" y="926465"/>
            <a:ext cx="730567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21890" y="2804160"/>
            <a:ext cx="7239000" cy="35528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8765" y="1345565"/>
            <a:ext cx="8821420" cy="271843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08125" y="4041140"/>
            <a:ext cx="9248775" cy="98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24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54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整体结构</a:t>
            </a:r>
            <a:r>
              <a:rPr lang="en-US" altLang="zh-CN" sz="3200" b="1" dirty="0"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zh-CN" sz="3200" b="1" dirty="0">
              <a:solidFill>
                <a:schemeClr val="accent3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PP_MARK_KEY" val="7a9001b4-2796-40fe-8b43-30418d6db28f"/>
  <p:tag name="COMMONDATA" val="eyJoZGlkIjoiYWQyZDQ0YzZlODQ2YWUzZWQ1OTZjZjI5ZDZiODllZDIifQ=="/>
  <p:tag name="commondata" val="eyJoZGlkIjoiOGVmMDA1YzYyODhlN2RiNWU0NTRhM2E2NDg3MzZkZjM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73529"/>
      </a:accent1>
      <a:accent2>
        <a:srgbClr val="E8282E"/>
      </a:accent2>
      <a:accent3>
        <a:srgbClr val="BA2326"/>
      </a:accent3>
      <a:accent4>
        <a:srgbClr val="8B0C04"/>
      </a:accent4>
      <a:accent5>
        <a:srgbClr val="680801"/>
      </a:accent5>
      <a:accent6>
        <a:srgbClr val="B91318"/>
      </a:accent6>
      <a:hlink>
        <a:srgbClr val="F73529"/>
      </a:hlink>
      <a:folHlink>
        <a:srgbClr val="BFBFBF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WPS 演示</Application>
  <PresentationFormat>宽屏</PresentationFormat>
  <Paragraphs>66</Paragraphs>
  <Slides>62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74" baseType="lpstr">
      <vt:lpstr>Arial</vt:lpstr>
      <vt:lpstr>宋体</vt:lpstr>
      <vt:lpstr>Wingdings</vt:lpstr>
      <vt:lpstr>Calibri</vt:lpstr>
      <vt:lpstr>Calibri Light</vt:lpstr>
      <vt:lpstr>楷体</vt:lpstr>
      <vt:lpstr>微软雅黑</vt:lpstr>
      <vt:lpstr>Times New Roman</vt:lpstr>
      <vt:lpstr>Roboto</vt:lpstr>
      <vt:lpstr>Wingdings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互联网+时代：变革与创新</dc:title>
  <dc:creator>方匡南</dc:creator>
  <cp:lastModifiedBy>郭</cp:lastModifiedBy>
  <cp:revision>327</cp:revision>
  <dcterms:created xsi:type="dcterms:W3CDTF">2015-07-17T02:38:00Z</dcterms:created>
  <dcterms:modified xsi:type="dcterms:W3CDTF">2024-03-06T06:05:56Z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5AE320E9854540D8A2E24373344A1447</vt:lpwstr>
  </property>
</Properties>
</file>